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7"/>
  </p:handoutMasterIdLst>
  <p:sldIdLst>
    <p:sldId id="256" r:id="rId5"/>
    <p:sldId id="281" r:id="rId6"/>
    <p:sldId id="277" r:id="rId7"/>
    <p:sldId id="286" r:id="rId8"/>
    <p:sldId id="287" r:id="rId9"/>
    <p:sldId id="285" r:id="rId10"/>
    <p:sldId id="278" r:id="rId11"/>
    <p:sldId id="291" r:id="rId12"/>
    <p:sldId id="301" r:id="rId13"/>
    <p:sldId id="302" r:id="rId14"/>
    <p:sldId id="303" r:id="rId15"/>
    <p:sldId id="305" r:id="rId16"/>
    <p:sldId id="304" r:id="rId17"/>
    <p:sldId id="292" r:id="rId18"/>
    <p:sldId id="279" r:id="rId19"/>
    <p:sldId id="284" r:id="rId20"/>
    <p:sldId id="283" r:id="rId21"/>
    <p:sldId id="289" r:id="rId22"/>
    <p:sldId id="306" r:id="rId23"/>
    <p:sldId id="297" r:id="rId24"/>
    <p:sldId id="280" r:id="rId25"/>
    <p:sldId id="296" r:id="rId2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9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A4BE"/>
    <a:srgbClr val="A6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48"/>
      </p:cViewPr>
      <p:guideLst>
        <p:guide orient="horz" pos="981"/>
        <p:guide pos="9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70F45-7E0B-4135-92DF-493B965774DE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1ECB9-0AD1-4499-A162-2A9D5AC085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6943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74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76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949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022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289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910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050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496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211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062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411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03F07-B1DB-43C6-850C-33F1F546ECA6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784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432"/>
            <a:ext cx="1547813" cy="154781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547813" y="7309"/>
            <a:ext cx="1547813" cy="3110245"/>
          </a:xfrm>
          <a:prstGeom prst="rect">
            <a:avLst/>
          </a:prstGeom>
          <a:solidFill>
            <a:srgbClr val="A62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/>
          <p:cNvSpPr/>
          <p:nvPr/>
        </p:nvSpPr>
        <p:spPr>
          <a:xfrm>
            <a:off x="0" y="3110245"/>
            <a:ext cx="9144000" cy="3747755"/>
          </a:xfrm>
          <a:prstGeom prst="rect">
            <a:avLst/>
          </a:prstGeom>
          <a:solidFill>
            <a:srgbClr val="96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2627503" y="3699638"/>
            <a:ext cx="622890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b="1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Voorstelling aanpak relance Stad Brugge</a:t>
            </a:r>
            <a:endParaRPr lang="nl-BE" sz="110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D779178-C1F7-41E8-89D8-9D096275DAA7}"/>
              </a:ext>
            </a:extLst>
          </p:cNvPr>
          <p:cNvSpPr txBox="1"/>
          <p:nvPr/>
        </p:nvSpPr>
        <p:spPr>
          <a:xfrm>
            <a:off x="3098972" y="4331696"/>
            <a:ext cx="340637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solidFill>
                  <a:schemeClr val="bg1"/>
                </a:solidFill>
                <a:cs typeface="Calibri"/>
              </a:rPr>
              <a:t>Persconferentie 22 april 2020</a:t>
            </a:r>
          </a:p>
          <a:p>
            <a:r>
              <a:rPr lang="nl-NL">
                <a:solidFill>
                  <a:schemeClr val="bg1"/>
                </a:solidFill>
                <a:cs typeface="Calibri"/>
              </a:rPr>
              <a:t>Burgemeester Dirk De </a:t>
            </a:r>
            <a:r>
              <a:rPr lang="nl-NL" err="1">
                <a:solidFill>
                  <a:schemeClr val="bg1"/>
                </a:solidFill>
                <a:cs typeface="Calibri"/>
              </a:rPr>
              <a:t>fauw</a:t>
            </a:r>
          </a:p>
          <a:p>
            <a:r>
              <a:rPr lang="nl-NL">
                <a:solidFill>
                  <a:schemeClr val="bg1"/>
                </a:solidFill>
                <a:cs typeface="Calibri"/>
              </a:rPr>
              <a:t>Schepen Mercedes Van </a:t>
            </a:r>
            <a:r>
              <a:rPr lang="nl-NL" err="1">
                <a:solidFill>
                  <a:schemeClr val="bg1"/>
                </a:solidFill>
                <a:cs typeface="Calibri"/>
              </a:rPr>
              <a:t>Volcem</a:t>
            </a:r>
          </a:p>
          <a:p>
            <a:r>
              <a:rPr lang="nl-NL">
                <a:solidFill>
                  <a:schemeClr val="bg1"/>
                </a:solidFill>
                <a:cs typeface="Calibri"/>
              </a:rPr>
              <a:t>Schepen Pablo </a:t>
            </a:r>
            <a:r>
              <a:rPr lang="nl-NL" err="1">
                <a:solidFill>
                  <a:schemeClr val="bg1"/>
                </a:solidFill>
                <a:cs typeface="Calibri"/>
              </a:rPr>
              <a:t>Annys</a:t>
            </a:r>
          </a:p>
        </p:txBody>
      </p:sp>
    </p:spTree>
    <p:extLst>
      <p:ext uri="{BB962C8B-B14F-4D97-AF65-F5344CB8AC3E}">
        <p14:creationId xmlns:p14="http://schemas.microsoft.com/office/powerpoint/2010/main" val="106230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7344816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A62E32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I. Brugge als ondernemende en innovatieve stad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Calibri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31640" y="2325447"/>
            <a:ext cx="7056784" cy="5909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nl-BE" b="1" dirty="0">
                <a:solidFill>
                  <a:prstClr val="black"/>
                </a:solidFill>
                <a:latin typeface="Verdana"/>
                <a:ea typeface="Verdana"/>
                <a:cs typeface="Calibri"/>
              </a:rPr>
              <a:t>Adem geven</a:t>
            </a:r>
            <a:br>
              <a:rPr lang="nl-BE" b="1" dirty="0">
                <a:solidFill>
                  <a:prstClr val="black"/>
                </a:solidFill>
                <a:latin typeface="Verdana"/>
                <a:ea typeface="Verdana"/>
                <a:cs typeface="Calibri"/>
              </a:rPr>
            </a:b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 pitchFamily="34" charset="0"/>
              </a:rPr>
              <a:t>Aangepast 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 pitchFamily="34" charset="0"/>
              </a:rPr>
              <a:t>debiteurenbeheer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>
              <a:buFont typeface="Arial"/>
              <a:buChar char="•"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 pitchFamily="34" charset="0"/>
              </a:rPr>
              <a:t>Aanslagbiljetten stadsbelastingen pas verstuurd vanaf 1 september, betalingstermijn verlengd tot 4 maand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 pitchFamily="34" charset="0"/>
              </a:rPr>
              <a:t>Procedure gerechtsdeurwaarders opgeschort tot januari 2021</a:t>
            </a:r>
            <a:endParaRPr kumimoji="0" lang="nl-B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>
              <a:buFont typeface="Arial"/>
              <a:buChar char="•"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 pitchFamily="34" charset="0"/>
              </a:rPr>
              <a:t>Soepeler toestaan afbetalingsplannen</a:t>
            </a:r>
            <a:endParaRPr kumimoji="0" lang="nl-B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Aangepast </a:t>
            </a:r>
            <a:r>
              <a:rPr kumimoji="0" lang="nl-B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crediteurenbeheer</a:t>
            </a:r>
            <a:r>
              <a:rPr kumimoji="0" lang="nl-BE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 leveranciers</a:t>
            </a:r>
            <a:endParaRPr kumimoji="0" lang="nl-BE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742950" lvl="1" indent="-285750">
              <a:buFont typeface="Arial"/>
              <a:buChar char="•"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Versnelde betaling leveranciersfacturen – streefdoel 14 dagen bij correcte facturatie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20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73448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A62E32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I. Brugge als ondernemende en innovatieve stad</a:t>
            </a: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srgbClr val="A62E3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31640" y="2238896"/>
            <a:ext cx="7056784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Fiscale steunmaatregelen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1 jaar geen belasting bedrijfsruimten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Aanslagbiljetten 2019 versturen op 1 januari 2021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Geen belasting voor jaar 2020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Belasting verspreiding reclamedrukwerk: vrijstelling eerste 6 verdelingen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Terrastaks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Vrijstelling zolang zaken niet open mogen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Terrastaks 2019 pas vanaf 2021 betalen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Halvering voor 2020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Halvering belasting en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Segway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Halvering belasting verkoopkramen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Vrijstelling eerste 24.000 tickets private musea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nl-BE" dirty="0">
                <a:solidFill>
                  <a:prstClr val="black"/>
                </a:solidFill>
                <a:latin typeface="Verdana"/>
                <a:ea typeface="Verdana"/>
                <a:cs typeface="Verdana" pitchFamily="34" charset="0"/>
              </a:rPr>
              <a:t>Opschorting bouwtaks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57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331640" y="2492896"/>
            <a:ext cx="7056784" cy="53553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nl-BE" b="1" dirty="0">
                <a:solidFill>
                  <a:prstClr val="black"/>
                </a:solidFill>
                <a:latin typeface="Verdana"/>
                <a:ea typeface="Verdana"/>
                <a:cs typeface="Verdana"/>
              </a:rPr>
              <a:t>Financiële steunmaatregelen</a:t>
            </a:r>
            <a:endParaRPr lang="nl-BE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BE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Steun aan vrije tijd, verenigingen, evenementensector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kumimoji="0" lang="nl-B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Subsidies</a:t>
            </a:r>
            <a:r>
              <a:rPr lang="nl-BE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/>
              </a:rPr>
              <a:t> 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2020: worden uitgekeerd zoals voorzien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2021: verrekening subsidies </a:t>
            </a:r>
            <a:r>
              <a:rPr kumimoji="0" lang="nl-B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i.f.v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. activiteitenverslag 2020 en </a:t>
            </a:r>
            <a:r>
              <a:rPr kumimoji="0" lang="nl-B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annulaties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 evenementen</a:t>
            </a:r>
            <a:endParaRPr kumimoji="0" lang="nl-B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kumimoji="0" lang="nl-B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kumimoji="0" lang="nl-B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Evenementen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Uitgestelde evenementen: keuze om ticket te behouden of terug te betalen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Geannuleerde evenementen: terugbetaling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5BE676D-4DEF-4398-8973-A4FB372F0FDF}"/>
              </a:ext>
            </a:extLst>
          </p:cNvPr>
          <p:cNvSpPr txBox="1"/>
          <p:nvPr/>
        </p:nvSpPr>
        <p:spPr>
          <a:xfrm>
            <a:off x="1292630" y="1792644"/>
            <a:ext cx="73448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A62E32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I. Brugge als ondernemende en innovatieve stad</a:t>
            </a: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srgbClr val="A62E3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95495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331640" y="2492896"/>
            <a:ext cx="7056784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nl-BE" b="1" dirty="0">
                <a:solidFill>
                  <a:prstClr val="black"/>
                </a:solidFill>
                <a:latin typeface="Verdana"/>
                <a:ea typeface="Verdana"/>
                <a:cs typeface="Verdana"/>
              </a:rPr>
              <a:t>Financiële steunmaatregelen</a:t>
            </a:r>
            <a:endParaRPr lang="nl-BE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Steun aan ondernemingen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Commerciële huur via de Stad: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Geen huur in april en mei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Korting 50% juni en verder 10% tot einde 2020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nl-BE" dirty="0">
              <a:solidFill>
                <a:prstClr val="black"/>
              </a:solidFill>
              <a:latin typeface="Verdana"/>
              <a:ea typeface="Verdana"/>
              <a:cs typeface="Verdana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 de forfaitaire retributie op de koetsen voorzien we 50% vrijstelling voor 2020</a:t>
            </a:r>
          </a:p>
          <a:p>
            <a:pPr marL="285750" indent="-285750">
              <a:buFont typeface="Arial"/>
              <a:buChar char="•"/>
            </a:pPr>
            <a:endParaRPr kumimoji="0" lang="nl-B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Onderhandelen met </a:t>
            </a:r>
            <a:r>
              <a:rPr lang="nl-BE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Interparking</a:t>
            </a:r>
            <a:r>
              <a:rPr lang="nl-BE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over een uitbreiding van gratis ondergronds parkeren </a:t>
            </a:r>
            <a:endParaRPr kumimoji="0" lang="nl-B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79FF694-815F-49AC-879E-3DCDDFC121C2}"/>
              </a:ext>
            </a:extLst>
          </p:cNvPr>
          <p:cNvSpPr txBox="1"/>
          <p:nvPr/>
        </p:nvSpPr>
        <p:spPr>
          <a:xfrm>
            <a:off x="1331640" y="1753633"/>
            <a:ext cx="73448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A62E32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I. Brugge als ondernemende en innovatieve stad</a:t>
            </a: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srgbClr val="A62E3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27301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73448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sz="2000" b="1" dirty="0">
                <a:solidFill>
                  <a:srgbClr val="A62E32"/>
                </a:solidFill>
                <a:latin typeface="Verdana"/>
                <a:ea typeface="Verdana"/>
                <a:cs typeface="Verdana"/>
              </a:rPr>
              <a:t>I. Brugge als ondernemende en innovatieve stad</a:t>
            </a:r>
            <a:endParaRPr lang="nl-BE" sz="2000" b="1" dirty="0">
              <a:solidFill>
                <a:srgbClr val="A62E3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31640" y="2492896"/>
            <a:ext cx="7056784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b="1" dirty="0">
                <a:latin typeface="Verdana"/>
                <a:ea typeface="Verdana"/>
                <a:cs typeface="Verdana"/>
              </a:rPr>
              <a:t>Positieve impulsen</a:t>
            </a:r>
            <a:br>
              <a:rPr lang="nl-BE" b="1" dirty="0">
                <a:latin typeface="Verdana"/>
                <a:ea typeface="Verdana"/>
                <a:cs typeface="Verdana"/>
              </a:rPr>
            </a:br>
            <a:endParaRPr lang="nl-B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Extra budget voor Wintergloed</a:t>
            </a:r>
          </a:p>
          <a:p>
            <a:pPr marL="285750" indent="-285750">
              <a:buFont typeface="Arial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Onderzoek mogelijk maken grotere terrassen (</a:t>
            </a:r>
            <a:r>
              <a:rPr lang="nl-BE" dirty="0" err="1">
                <a:latin typeface="Verdana"/>
                <a:ea typeface="Verdana"/>
                <a:cs typeface="Verdana"/>
              </a:rPr>
              <a:t>social</a:t>
            </a:r>
            <a:r>
              <a:rPr lang="nl-BE" dirty="0">
                <a:latin typeface="Verdana"/>
                <a:ea typeface="Verdana"/>
                <a:cs typeface="Verdana"/>
              </a:rPr>
              <a:t> </a:t>
            </a:r>
            <a:r>
              <a:rPr lang="nl-BE" dirty="0" err="1">
                <a:latin typeface="Verdana"/>
                <a:ea typeface="Verdana"/>
                <a:cs typeface="Verdana"/>
              </a:rPr>
              <a:t>distancing</a:t>
            </a:r>
            <a:r>
              <a:rPr lang="nl-BE" dirty="0">
                <a:latin typeface="Verdana"/>
                <a:ea typeface="Verdana"/>
                <a:cs typeface="Verdana"/>
              </a:rPr>
              <a:t>)</a:t>
            </a: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/>
              <a:buChar char="•"/>
            </a:pPr>
            <a:endParaRPr lang="nl-BE" dirty="0">
              <a:latin typeface="Verdana"/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Winkelen op zondag</a:t>
            </a: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1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7344816" cy="984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sz="2000" b="1" dirty="0">
                <a:solidFill>
                  <a:srgbClr val="A62E32"/>
                </a:solidFill>
                <a:latin typeface="Verdana"/>
                <a:ea typeface="Verdana"/>
                <a:cs typeface="Verdana"/>
              </a:rPr>
              <a:t>II. Brugge als warme en sociale stad</a:t>
            </a:r>
            <a:endParaRPr lang="nl-BE" sz="2000" b="1" dirty="0">
              <a:solidFill>
                <a:srgbClr val="A62E3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sz="2000" dirty="0">
              <a:latin typeface="Verdana"/>
              <a:ea typeface="Verdana"/>
              <a:cs typeface="Verdana"/>
            </a:endParaRPr>
          </a:p>
          <a:p>
            <a:endParaRPr lang="nl-BE" dirty="0">
              <a:cs typeface="Calibri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31640" y="2492896"/>
            <a:ext cx="7056784" cy="3693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b="1" dirty="0">
                <a:latin typeface="Verdana"/>
                <a:ea typeface="Verdana"/>
                <a:cs typeface="Verdana"/>
              </a:rPr>
              <a:t>Huidige impact: </a:t>
            </a:r>
            <a:endParaRPr lang="nl-BE" dirty="0">
              <a:ea typeface="+mn-lt"/>
              <a:cs typeface="+mn-lt"/>
            </a:endParaRPr>
          </a:p>
          <a:p>
            <a:endParaRPr lang="nl-BE" b="1" dirty="0">
              <a:latin typeface="Verdana"/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Impact op de psychosociale en financiële draagkracht</a:t>
            </a:r>
          </a:p>
          <a:p>
            <a:pPr marL="285750" indent="-285750">
              <a:buFont typeface="Arial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‘Verborgen’ problemen</a:t>
            </a:r>
          </a:p>
          <a:p>
            <a:pPr marL="285750" indent="-285750">
              <a:buFont typeface="Arial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30% van de werknemers werkloos</a:t>
            </a:r>
          </a:p>
          <a:p>
            <a:endParaRPr lang="nl-BE" dirty="0">
              <a:latin typeface="Verdana"/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Verdubbeling van het aantal contacten bij het OCMW</a:t>
            </a: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Char char="-"/>
            </a:pPr>
            <a:endParaRPr lang="nl-B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BE" dirty="0">
                <a:latin typeface="Verdana"/>
                <a:ea typeface="Verdana"/>
                <a:cs typeface="Verdana"/>
              </a:rPr>
              <a:t>=&gt; Tegelijkertijd veel </a:t>
            </a:r>
            <a:r>
              <a:rPr lang="nl-BE" b="1" dirty="0">
                <a:latin typeface="Verdana"/>
                <a:ea typeface="Verdana"/>
                <a:cs typeface="Verdana"/>
              </a:rPr>
              <a:t>solidariteit</a:t>
            </a:r>
            <a:r>
              <a:rPr lang="nl-BE" dirty="0">
                <a:latin typeface="Verdana"/>
                <a:ea typeface="Verdana"/>
                <a:cs typeface="Verdana"/>
              </a:rPr>
              <a:t> en </a:t>
            </a:r>
            <a:r>
              <a:rPr lang="nl-BE" b="1" dirty="0">
                <a:latin typeface="Verdana"/>
                <a:ea typeface="Verdana"/>
                <a:cs typeface="Verdana"/>
              </a:rPr>
              <a:t>engagement</a:t>
            </a: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67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7344816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sz="2000" b="1" dirty="0">
                <a:solidFill>
                  <a:srgbClr val="A62E32"/>
                </a:solidFill>
                <a:latin typeface="Verdana"/>
                <a:ea typeface="Verdana"/>
                <a:cs typeface="Verdana"/>
              </a:rPr>
              <a:t>II. Brugge als warme en sociale stad</a:t>
            </a:r>
            <a:endParaRPr lang="nl-BE" sz="2000" b="1" dirty="0">
              <a:solidFill>
                <a:srgbClr val="A62E3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1331640" y="2492896"/>
            <a:ext cx="7056784" cy="48013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b="1" dirty="0">
                <a:latin typeface="Verdana"/>
                <a:ea typeface="Verdana"/>
                <a:cs typeface="Verdana"/>
              </a:rPr>
              <a:t>Relancemaatregelen</a:t>
            </a:r>
          </a:p>
          <a:p>
            <a:endParaRPr lang="nl-BE" b="1" dirty="0">
              <a:latin typeface="Verdana"/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</a:rPr>
              <a:t>Vanuit de dienstencentra zoveel mogelijk aanwezig zijn in buurten en wijken</a:t>
            </a:r>
            <a:endParaRPr lang="nl-BE" dirty="0"/>
          </a:p>
          <a:p>
            <a:pPr marL="285750" indent="-285750">
              <a:buFont typeface="Arial"/>
              <a:buChar char="•"/>
            </a:pPr>
            <a:endParaRPr lang="nl-BE" dirty="0">
              <a:latin typeface="Verdana"/>
              <a:ea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</a:rPr>
              <a:t>Zorg voor mensen die hulpbehoevend zijn</a:t>
            </a:r>
          </a:p>
          <a:p>
            <a:endParaRPr lang="nl-BE" dirty="0">
              <a:latin typeface="Verdana"/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</a:rPr>
              <a:t>Psychosociale begeleiding</a:t>
            </a:r>
            <a:endParaRPr lang="nl-BE" dirty="0">
              <a:latin typeface="Verdana"/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endParaRPr lang="nl-BE" dirty="0">
              <a:latin typeface="Verdana"/>
              <a:ea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</a:rPr>
              <a:t>Armoedebestrijding</a:t>
            </a:r>
            <a:endParaRPr lang="nl-BE" dirty="0">
              <a:latin typeface="Verdana"/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endParaRPr lang="nl-BE" dirty="0">
              <a:latin typeface="Verdana"/>
              <a:ea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</a:rPr>
              <a:t>Extra stimulans voor deelname aan activiteiten met bijzondere aandacht voor kwetsbare bewoners</a:t>
            </a:r>
            <a:endParaRPr lang="nl-BE" dirty="0">
              <a:latin typeface="Verdana"/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endParaRPr lang="nl-BE" dirty="0">
              <a:latin typeface="Verdana"/>
              <a:ea typeface="Verdana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63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7344816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sz="2000" b="1" dirty="0">
                <a:solidFill>
                  <a:srgbClr val="A62E32"/>
                </a:solidFill>
                <a:latin typeface="Verdana"/>
                <a:ea typeface="Verdana"/>
                <a:cs typeface="Verdana"/>
              </a:rPr>
              <a:t>II. Brugge als plek voor inwoners, klanten en toeristen</a:t>
            </a:r>
            <a:endParaRPr lang="nl-BE" sz="2000" b="1" dirty="0">
              <a:solidFill>
                <a:srgbClr val="A62E3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31640" y="2328409"/>
            <a:ext cx="7056784" cy="70173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nl-BE" b="1" dirty="0">
              <a:latin typeface="Verdana"/>
              <a:ea typeface="Verdana"/>
              <a:cs typeface="Verdana"/>
            </a:endParaRPr>
          </a:p>
          <a:p>
            <a:r>
              <a:rPr lang="nl-BE" b="1" dirty="0">
                <a:latin typeface="Verdana"/>
                <a:ea typeface="Verdana"/>
                <a:cs typeface="Verdana"/>
              </a:rPr>
              <a:t>Huidige impact: </a:t>
            </a:r>
          </a:p>
          <a:p>
            <a:endParaRPr lang="nl-BE" b="1" dirty="0">
              <a:latin typeface="Verdana"/>
              <a:ea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</a:rPr>
              <a:t>Van 8 </a:t>
            </a:r>
            <a:r>
              <a:rPr lang="nl-BE" dirty="0" err="1">
                <a:latin typeface="Verdana"/>
                <a:ea typeface="Verdana"/>
              </a:rPr>
              <a:t>mio</a:t>
            </a:r>
            <a:r>
              <a:rPr lang="nl-BE" dirty="0">
                <a:latin typeface="Verdana"/>
                <a:ea typeface="Verdana"/>
              </a:rPr>
              <a:t> bezoekers per jaar (2,3 </a:t>
            </a:r>
            <a:r>
              <a:rPr lang="nl-BE" dirty="0" err="1">
                <a:latin typeface="Verdana"/>
                <a:ea typeface="Verdana"/>
              </a:rPr>
              <a:t>mio</a:t>
            </a:r>
            <a:r>
              <a:rPr lang="nl-BE" dirty="0">
                <a:latin typeface="Verdana"/>
                <a:ea typeface="Verdana"/>
              </a:rPr>
              <a:t> maart – juni) naar XXX</a:t>
            </a:r>
          </a:p>
          <a:p>
            <a:pPr marL="285750" indent="-285750">
              <a:buFont typeface="Arial"/>
              <a:buChar char="•"/>
            </a:pPr>
            <a:endParaRPr lang="nl-BE" dirty="0">
              <a:latin typeface="Verdana"/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</a:rPr>
              <a:t>Omzetverlies voor de periode maart-juni geraamd op 159 miljoen euro.</a:t>
            </a:r>
          </a:p>
          <a:p>
            <a:pPr marL="285750" indent="-285750">
              <a:buFont typeface="Arial"/>
              <a:buChar char="•"/>
            </a:pPr>
            <a:endParaRPr lang="nl-BE" dirty="0">
              <a:latin typeface="Verdana"/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</a:rPr>
              <a:t>Bezettingsgraad hotels op 18 maart teruggevallen naar 4,4%</a:t>
            </a:r>
          </a:p>
          <a:p>
            <a:pPr marL="285750" indent="-285750">
              <a:buFont typeface="Arial"/>
              <a:buChar char="•"/>
            </a:pPr>
            <a:endParaRPr lang="nl-BE" dirty="0">
              <a:latin typeface="Verdana"/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Onduidelijk toekomstperspectief voor internationaal toerisme</a:t>
            </a:r>
            <a:endParaRPr lang="nl-BE" dirty="0">
              <a:latin typeface="Verdana" pitchFamily="34" charset="0"/>
              <a:ea typeface="Verdana" pitchFamily="34" charset="0"/>
              <a:cs typeface="Verdana"/>
            </a:endParaRPr>
          </a:p>
          <a:p>
            <a:pPr marL="285750" indent="-285750">
              <a:buFont typeface="Arial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+mn-lt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Char char="-"/>
            </a:pPr>
            <a:endParaRPr lang="nl-B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Char char="-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02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7344816" cy="984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sz="2000" b="1" dirty="0">
                <a:solidFill>
                  <a:srgbClr val="A62E32"/>
                </a:solidFill>
                <a:latin typeface="Verdana"/>
                <a:ea typeface="Verdana"/>
                <a:cs typeface="Verdana"/>
              </a:rPr>
              <a:t>II. Brugge als plek voor inwoners, klanten en toeristen</a:t>
            </a:r>
            <a:endParaRPr lang="nl-BE" sz="2000" dirty="0">
              <a:ea typeface="+mn-lt"/>
              <a:cs typeface="Verdana"/>
            </a:endParaRPr>
          </a:p>
          <a:p>
            <a:endParaRPr lang="nl-BE" dirty="0">
              <a:cs typeface="Calibri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31640" y="2492896"/>
            <a:ext cx="7056784" cy="5909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b="1" dirty="0">
                <a:latin typeface="Verdana"/>
                <a:ea typeface="Verdana"/>
                <a:cs typeface="+mn-lt"/>
              </a:rPr>
              <a:t>Relancemaatregelen</a:t>
            </a:r>
          </a:p>
          <a:p>
            <a:endParaRPr lang="nl-BE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nl-BE" dirty="0">
                <a:latin typeface="Verdana"/>
                <a:ea typeface="Verdana"/>
                <a:cs typeface="+mn-lt"/>
              </a:rPr>
              <a:t>Stedelijk bezoek reactiveren </a:t>
            </a:r>
          </a:p>
          <a:p>
            <a:pPr marL="742950" lvl="1" indent="-285750">
              <a:buFont typeface="Arial,Sans-Serif"/>
              <a:buChar char="•"/>
            </a:pPr>
            <a:r>
              <a:rPr lang="nl-BE" dirty="0">
                <a:latin typeface="Verdana"/>
                <a:ea typeface="Verdana"/>
                <a:cs typeface="+mn-lt"/>
              </a:rPr>
              <a:t>2020: 1 </a:t>
            </a:r>
            <a:r>
              <a:rPr lang="nl-BE" dirty="0" err="1">
                <a:latin typeface="Verdana"/>
                <a:ea typeface="Verdana"/>
                <a:cs typeface="+mn-lt"/>
              </a:rPr>
              <a:t>mio</a:t>
            </a:r>
            <a:r>
              <a:rPr lang="nl-BE" dirty="0">
                <a:latin typeface="Verdana"/>
                <a:ea typeface="Verdana"/>
                <a:cs typeface="+mn-lt"/>
              </a:rPr>
              <a:t> euro extra middelen</a:t>
            </a:r>
          </a:p>
          <a:p>
            <a:pPr marL="742950" lvl="1" indent="-285750">
              <a:buFont typeface="Arial,Sans-Serif"/>
              <a:buChar char="•"/>
            </a:pPr>
            <a:r>
              <a:rPr lang="nl-BE" dirty="0">
                <a:latin typeface="Verdana"/>
                <a:ea typeface="Verdana"/>
                <a:cs typeface="+mn-lt"/>
              </a:rPr>
              <a:t>Volgende jaren: 500.000 euro extra</a:t>
            </a:r>
          </a:p>
          <a:p>
            <a:pPr marL="742950" lvl="1" indent="-285750">
              <a:buFont typeface="Arial,Sans-Serif"/>
              <a:buChar char="•"/>
            </a:pP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nl-BE" dirty="0">
                <a:latin typeface="Verdana"/>
                <a:ea typeface="Verdana"/>
                <a:cs typeface="+mn-lt"/>
              </a:rPr>
              <a:t>Marketing &amp; communicatie: Brugge terug op de kaart als unieke beleving voor verblijf- en dagjestoeristen</a:t>
            </a:r>
          </a:p>
          <a:p>
            <a:pPr marL="285750" indent="-285750">
              <a:buFont typeface="Arial,Sans-Serif"/>
              <a:buChar char="•"/>
            </a:pPr>
            <a:endParaRPr lang="nl-BE" dirty="0">
              <a:latin typeface="Verdana"/>
              <a:ea typeface="Verdana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nl-BE" dirty="0">
                <a:latin typeface="Verdana"/>
                <a:ea typeface="Verdana"/>
                <a:cs typeface="+mn-lt"/>
              </a:rPr>
              <a:t>Stapsgewijze aanpak:</a:t>
            </a:r>
          </a:p>
          <a:p>
            <a:pPr marL="742950" lvl="1" indent="-285750">
              <a:buFont typeface="Arial,Sans-Serif"/>
              <a:buChar char="•"/>
            </a:pPr>
            <a:r>
              <a:rPr lang="nl-BE" dirty="0">
                <a:latin typeface="Verdana"/>
                <a:ea typeface="Verdana"/>
                <a:cs typeface="+mn-lt"/>
              </a:rPr>
              <a:t>Toeristisch potentieel uit eigen land</a:t>
            </a:r>
          </a:p>
          <a:p>
            <a:pPr marL="742950" lvl="1" indent="-285750">
              <a:buFont typeface="Arial,Sans-Serif"/>
              <a:buChar char="•"/>
            </a:pPr>
            <a:r>
              <a:rPr lang="nl-BE" dirty="0">
                <a:latin typeface="Verdana"/>
                <a:ea typeface="Verdana"/>
                <a:cs typeface="Calibri"/>
              </a:rPr>
              <a:t>17 omliggende gemeenten - de shopper</a:t>
            </a:r>
          </a:p>
          <a:p>
            <a:pPr marL="742950" lvl="1" indent="-285750">
              <a:buFont typeface="Arial,Sans-Serif"/>
              <a:buChar char="•"/>
            </a:pPr>
            <a:r>
              <a:rPr lang="nl-BE" dirty="0">
                <a:latin typeface="Verdana"/>
                <a:ea typeface="Verdana"/>
                <a:cs typeface="Calibri"/>
              </a:rPr>
              <a:t>Buitenland stapsgewijs</a:t>
            </a:r>
            <a:endParaRPr lang="nl-BE" dirty="0">
              <a:latin typeface="Verdana" pitchFamily="34" charset="0"/>
              <a:ea typeface="Verdana" pitchFamily="34" charset="0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Calibri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37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734481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b="1" i="0" u="none" strike="noStrike" kern="1200" cap="none" spc="0" normalizeH="0" baseline="0" noProof="0" dirty="0">
                <a:ln>
                  <a:noFill/>
                </a:ln>
                <a:solidFill>
                  <a:srgbClr val="A62E32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I (bis). Brugge als ondernemende en innovatieve stad</a:t>
            </a:r>
            <a:endParaRPr kumimoji="0" lang="nl-BE" b="1" i="0" u="none" strike="noStrike" kern="1200" cap="none" spc="0" normalizeH="0" baseline="0" noProof="0" dirty="0">
              <a:ln>
                <a:noFill/>
              </a:ln>
              <a:solidFill>
                <a:srgbClr val="A62E3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31640" y="2110596"/>
            <a:ext cx="7056784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De </a:t>
            </a:r>
            <a:r>
              <a:rPr lang="nl-BE" b="1" dirty="0">
                <a:solidFill>
                  <a:prstClr val="black"/>
                </a:solidFill>
                <a:latin typeface="Verdana"/>
                <a:ea typeface="Verdana"/>
                <a:cs typeface="Verdana"/>
              </a:rPr>
              <a:t>h</a:t>
            </a:r>
            <a:r>
              <a:rPr kumimoji="0" lang="nl-B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aven</a:t>
            </a:r>
            <a:b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</a:b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Havengemeenschap nog volledig operationeel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Verdana"/>
              <a:cs typeface="Verdan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Werking onder strikte veiligheidsmaatregelen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Verdan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Activiteitsgraad daalt omwille van wereld- wijde inkrimping economie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Verdana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Autosector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Verdana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Dalende vraag naar goederen – extra opslagcapaciteit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Verdana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Impact op vlak van transport, toelevering,… =&gt; extra aandacht aan parkeerfaciliteiten voor vrachtwagenchauffeurs</a:t>
            </a:r>
          </a:p>
        </p:txBody>
      </p:sp>
    </p:spTree>
    <p:extLst>
      <p:ext uri="{BB962C8B-B14F-4D97-AF65-F5344CB8AC3E}">
        <p14:creationId xmlns:p14="http://schemas.microsoft.com/office/powerpoint/2010/main" val="227334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7344816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sz="2000" b="1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Inleiding</a:t>
            </a:r>
          </a:p>
          <a:p>
            <a:endParaRPr lang="nl-BE">
              <a:cs typeface="Calibri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31640" y="2492896"/>
            <a:ext cx="7056784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b="1" dirty="0">
                <a:latin typeface="Verdana"/>
                <a:ea typeface="Verdana"/>
                <a:cs typeface="Verdana"/>
              </a:rPr>
              <a:t>Stad Brugge ziet er anders uit na de uitbraak coronavirus (Covid-19) in Brugge</a:t>
            </a:r>
            <a:endParaRPr lang="nl-B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Sluiting horeca, niet-essentiële handelszaken en bedrijven, scholen ...</a:t>
            </a: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Verbod op niet-essentiële verplaatsingen: lege straten, geen bezoekers en toeristen</a:t>
            </a: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Werknemers in technische werkloosheid – ondernemers en bedrijven hebben het moeilijk</a:t>
            </a: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Hoge nood aan sociale verbondenheid en ondersteuning</a:t>
            </a: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Afbeelding 2" descr="Afbeelding met buiten, straat, stad, zitten&#10;&#10;Beschrijving is gegenereerd met zeer hoge betrouwbaarheid">
            <a:extLst>
              <a:ext uri="{FF2B5EF4-FFF2-40B4-BE49-F238E27FC236}">
                <a16:creationId xmlns:a16="http://schemas.microsoft.com/office/drawing/2014/main" id="{704B04CF-3C57-4A43-A7C8-8E732946A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857" y="287161"/>
            <a:ext cx="2743200" cy="1805301"/>
          </a:xfrm>
          <a:prstGeom prst="rect">
            <a:avLst/>
          </a:prstGeom>
        </p:spPr>
      </p:pic>
      <p:pic>
        <p:nvPicPr>
          <p:cNvPr id="7" name="Afbeelding 7" descr="Afbeelding met gebouw, buiten, water, scène&#10;&#10;Beschrijving is gegenereerd met zeer hoge betrouwbaarheid">
            <a:extLst>
              <a:ext uri="{FF2B5EF4-FFF2-40B4-BE49-F238E27FC236}">
                <a16:creationId xmlns:a16="http://schemas.microsoft.com/office/drawing/2014/main" id="{09D7ADA7-E1A8-4D32-867E-341D09209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537" y="290703"/>
            <a:ext cx="2743200" cy="179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87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734481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sz="2000" b="1" dirty="0">
                <a:solidFill>
                  <a:srgbClr val="A62E32"/>
                </a:solidFill>
                <a:latin typeface="Verdana"/>
                <a:ea typeface="Verdana"/>
                <a:cs typeface="Verdana"/>
              </a:rPr>
              <a:t>Taskforce relanceplan</a:t>
            </a:r>
            <a:br>
              <a:rPr lang="nl-BE" sz="2000" b="1" dirty="0">
                <a:solidFill>
                  <a:srgbClr val="A62E32"/>
                </a:solidFill>
                <a:latin typeface="Verdana"/>
                <a:ea typeface="Verdana"/>
                <a:cs typeface="Verdana"/>
              </a:rPr>
            </a:br>
            <a:r>
              <a:rPr lang="nl-BE" sz="2000" b="1" dirty="0">
                <a:latin typeface="Verdana"/>
                <a:ea typeface="Verdana"/>
                <a:cs typeface="Verdana"/>
              </a:rPr>
              <a:t>Onzekere tijden – sterk leiderschap en expertise</a:t>
            </a:r>
            <a:endParaRPr lang="nl-BE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sz="2000" b="1" dirty="0">
              <a:solidFill>
                <a:srgbClr val="A62E3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31640" y="2492896"/>
            <a:ext cx="7056784" cy="5909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nl-BE" b="1" dirty="0">
              <a:latin typeface="Verdana"/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Financieel gezonde en goed beheerde stad</a:t>
            </a:r>
          </a:p>
          <a:p>
            <a:pPr marL="742950" lvl="1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Eerste raming van tot nu besliste acties: 6 </a:t>
            </a:r>
            <a:r>
              <a:rPr lang="nl-BE" dirty="0" err="1">
                <a:latin typeface="Verdana"/>
                <a:ea typeface="Verdana"/>
                <a:cs typeface="Verdana"/>
              </a:rPr>
              <a:t>mio</a:t>
            </a:r>
            <a:r>
              <a:rPr lang="nl-BE" dirty="0">
                <a:latin typeface="Verdana"/>
                <a:ea typeface="Verdana"/>
                <a:cs typeface="Verdana"/>
              </a:rPr>
              <a:t> euro</a:t>
            </a:r>
          </a:p>
          <a:p>
            <a:pPr marL="742950" lvl="1" indent="-285750">
              <a:buFont typeface="Arial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Monitoring via impacttool 'Graydon’</a:t>
            </a:r>
          </a:p>
          <a:p>
            <a:pPr lvl="1"/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Algemeen directeur en strategische cel maken werk van een globaal relanceplan voor de Stad</a:t>
            </a: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Rekening houdend met de </a:t>
            </a:r>
            <a:r>
              <a:rPr lang="nl-BE" dirty="0" err="1">
                <a:latin typeface="Verdana"/>
                <a:ea typeface="Verdana"/>
                <a:cs typeface="Verdana"/>
              </a:rPr>
              <a:t>exitstrategie</a:t>
            </a:r>
            <a:r>
              <a:rPr lang="nl-BE" dirty="0">
                <a:latin typeface="Verdana"/>
                <a:ea typeface="Verdana"/>
                <a:cs typeface="Verdana"/>
              </a:rPr>
              <a:t> en impact op korte en lange termijn</a:t>
            </a: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Rekening houdend met alle getroffen bewoners, bedrijven, winkels, organisaties</a:t>
            </a: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54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95694DC0-03F0-42CA-9C8E-376342852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281099"/>
              </p:ext>
            </p:extLst>
          </p:nvPr>
        </p:nvGraphicFramePr>
        <p:xfrm>
          <a:off x="1763688" y="195892"/>
          <a:ext cx="6978967" cy="6222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7382">
                  <a:extLst>
                    <a:ext uri="{9D8B030D-6E8A-4147-A177-3AD203B41FA5}">
                      <a16:colId xmlns:a16="http://schemas.microsoft.com/office/drawing/2014/main" val="521089365"/>
                    </a:ext>
                  </a:extLst>
                </a:gridCol>
                <a:gridCol w="2531585">
                  <a:extLst>
                    <a:ext uri="{9D8B030D-6E8A-4147-A177-3AD203B41FA5}">
                      <a16:colId xmlns:a16="http://schemas.microsoft.com/office/drawing/2014/main" val="528666933"/>
                    </a:ext>
                  </a:extLst>
                </a:gridCol>
              </a:tblGrid>
              <a:tr h="210196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1" u="sng" strike="noStrike">
                          <a:effectLst/>
                        </a:rPr>
                        <a:t>Beleidsmaatregelen  COVID-19 crisis</a:t>
                      </a:r>
                      <a:endParaRPr lang="nl-BE" sz="1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1" u="sng" strike="noStrike">
                          <a:effectLst/>
                        </a:rPr>
                        <a:t>totaal 2020- 2022</a:t>
                      </a:r>
                      <a:endParaRPr lang="nl-BE" sz="1600" b="1" i="0" u="sng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3941806498"/>
                  </a:ext>
                </a:extLst>
              </a:tr>
              <a:tr h="181521">
                <a:tc>
                  <a:txBody>
                    <a:bodyPr/>
                    <a:lstStyle/>
                    <a:p>
                      <a:pPr algn="l" fontAlgn="b"/>
                      <a:endParaRPr lang="nl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611680421"/>
                  </a:ext>
                </a:extLst>
              </a:tr>
              <a:tr h="210196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sng" strike="noStrike">
                          <a:effectLst/>
                        </a:rPr>
                        <a:t> Belastingsreglementen </a:t>
                      </a:r>
                      <a:endParaRPr lang="nl-BE" sz="1600" b="1" i="1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 €                                 1.907.750 </a:t>
                      </a:r>
                      <a:endParaRPr lang="nl-BE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2134604309"/>
                  </a:ext>
                </a:extLst>
              </a:tr>
              <a:tr h="181521"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2055771009"/>
                  </a:ext>
                </a:extLst>
              </a:tr>
              <a:tr h="210196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sng" strike="noStrike">
                          <a:effectLst/>
                        </a:rPr>
                        <a:t> Maatregelen inzake subsidies </a:t>
                      </a:r>
                      <a:endParaRPr lang="nl-BE" sz="1600" b="1" i="1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1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Nog te bekijken</a:t>
                      </a: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303153396"/>
                  </a:ext>
                </a:extLst>
              </a:tr>
              <a:tr h="181521"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1914605823"/>
                  </a:ext>
                </a:extLst>
              </a:tr>
              <a:tr h="181521"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2030389108"/>
                  </a:ext>
                </a:extLst>
              </a:tr>
              <a:tr h="210196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sng" strike="noStrike">
                          <a:effectLst/>
                        </a:rPr>
                        <a:t> Maatregelen inzake evenementenbeleid en - beheer </a:t>
                      </a:r>
                      <a:endParaRPr lang="nl-BE" sz="1600" b="1" i="1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3110223964"/>
                  </a:ext>
                </a:extLst>
              </a:tr>
              <a:tr h="181521"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1892929199"/>
                  </a:ext>
                </a:extLst>
              </a:tr>
              <a:tr h="210196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sng" strike="noStrike">
                          <a:effectLst/>
                        </a:rPr>
                        <a:t> huur en consessies </a:t>
                      </a:r>
                      <a:endParaRPr lang="nl-BE" sz="1600" b="1" i="1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 €                                       50.037 </a:t>
                      </a:r>
                      <a:endParaRPr lang="nl-BE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403744298"/>
                  </a:ext>
                </a:extLst>
              </a:tr>
              <a:tr h="181521">
                <a:tc>
                  <a:txBody>
                    <a:bodyPr/>
                    <a:lstStyle/>
                    <a:p>
                      <a:pPr algn="l" fontAlgn="b"/>
                      <a:endParaRPr lang="nl-BE" sz="1600" b="1" i="1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2050024221"/>
                  </a:ext>
                </a:extLst>
              </a:tr>
              <a:tr h="210196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sng" strike="noStrike">
                          <a:effectLst/>
                        </a:rPr>
                        <a:t> retributies en tarieven </a:t>
                      </a:r>
                      <a:endParaRPr lang="nl-BE" sz="1600" b="1" i="1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 €                                 1.055.000 </a:t>
                      </a:r>
                      <a:endParaRPr lang="nl-BE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2261810659"/>
                  </a:ext>
                </a:extLst>
              </a:tr>
              <a:tr h="181521"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2062561854"/>
                  </a:ext>
                </a:extLst>
              </a:tr>
              <a:tr h="210196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sng" strike="noStrike">
                          <a:effectLst/>
                        </a:rPr>
                        <a:t> Plan Toerisme </a:t>
                      </a:r>
                      <a:endParaRPr lang="nl-BE" sz="1600" b="1" i="1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 €                                 1.500.000 </a:t>
                      </a:r>
                      <a:endParaRPr lang="nl-BE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488281028"/>
                  </a:ext>
                </a:extLst>
              </a:tr>
              <a:tr h="181521"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727430352"/>
                  </a:ext>
                </a:extLst>
              </a:tr>
              <a:tr h="210196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sng" strike="noStrike">
                          <a:effectLst/>
                        </a:rPr>
                        <a:t> Positieve maatregelen </a:t>
                      </a:r>
                      <a:endParaRPr lang="nl-BE" sz="1600" b="1" i="1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1760402619"/>
                  </a:ext>
                </a:extLst>
              </a:tr>
              <a:tr h="210196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 Winterwarm 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 €                                 1.350.000 </a:t>
                      </a:r>
                      <a:endParaRPr lang="nl-BE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1602263328"/>
                  </a:ext>
                </a:extLst>
              </a:tr>
              <a:tr h="181521">
                <a:tc>
                  <a:txBody>
                    <a:bodyPr/>
                    <a:lstStyle/>
                    <a:p>
                      <a:pPr algn="l" fontAlgn="b"/>
                      <a:endParaRPr lang="nl-BE" sz="1600" b="1" i="1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2160991808"/>
                  </a:ext>
                </a:extLst>
              </a:tr>
              <a:tr h="181521"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1527418547"/>
                  </a:ext>
                </a:extLst>
              </a:tr>
              <a:tr h="210196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1" u="none" strike="noStrike">
                          <a:effectLst/>
                        </a:rPr>
                        <a:t> totaal voorgestelde maatregelen </a:t>
                      </a:r>
                      <a:endParaRPr lang="nl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1" u="none" strike="noStrike">
                          <a:effectLst/>
                        </a:rPr>
                        <a:t> €                                 5.862.787 </a:t>
                      </a:r>
                      <a:endParaRPr lang="nl-BE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1541786594"/>
                  </a:ext>
                </a:extLst>
              </a:tr>
              <a:tr h="181521">
                <a:tc>
                  <a:txBody>
                    <a:bodyPr/>
                    <a:lstStyle/>
                    <a:p>
                      <a:pPr algn="l" fontAlgn="b"/>
                      <a:endParaRPr lang="nl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2657825252"/>
                  </a:ext>
                </a:extLst>
              </a:tr>
              <a:tr h="181521">
                <a:tc>
                  <a:txBody>
                    <a:bodyPr/>
                    <a:lstStyle/>
                    <a:p>
                      <a:pPr algn="l" fontAlgn="b"/>
                      <a:endParaRPr lang="nl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1153505891"/>
                  </a:ext>
                </a:extLst>
              </a:tr>
              <a:tr h="210196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1" u="none" strike="noStrike">
                          <a:effectLst/>
                        </a:rPr>
                        <a:t>financiële impact coronacrisis op de Stad.</a:t>
                      </a:r>
                      <a:endParaRPr lang="nl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1" u="none" strike="noStrike">
                          <a:effectLst/>
                        </a:rPr>
                        <a:t> €                               12.647.451 </a:t>
                      </a:r>
                      <a:endParaRPr lang="nl-BE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1890823982"/>
                  </a:ext>
                </a:extLst>
              </a:tr>
              <a:tr h="181521">
                <a:tc>
                  <a:txBody>
                    <a:bodyPr/>
                    <a:lstStyle/>
                    <a:p>
                      <a:pPr algn="l" fontAlgn="b"/>
                      <a:endParaRPr lang="nl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1170604876"/>
                  </a:ext>
                </a:extLst>
              </a:tr>
              <a:tr h="210196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1" u="none" strike="noStrike">
                          <a:effectLst/>
                        </a:rPr>
                        <a:t>algemeen totaal</a:t>
                      </a:r>
                      <a:endParaRPr lang="nl-BE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1" u="none" strike="noStrike">
                          <a:effectLst/>
                        </a:rPr>
                        <a:t> €                              18.510.238 </a:t>
                      </a:r>
                      <a:endParaRPr lang="nl-BE" sz="16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5" marR="5055" marT="5055" marB="0" anchor="b"/>
                </a:tc>
                <a:extLst>
                  <a:ext uri="{0D108BD9-81ED-4DB2-BD59-A6C34878D82A}">
                    <a16:rowId xmlns:a16="http://schemas.microsoft.com/office/drawing/2014/main" val="412742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2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7344816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sz="2000" b="1">
                <a:solidFill>
                  <a:srgbClr val="A62E32"/>
                </a:solidFill>
                <a:latin typeface="Verdana"/>
                <a:ea typeface="Verdana"/>
                <a:cs typeface="Verdana"/>
              </a:rPr>
              <a:t>Titel</a:t>
            </a:r>
            <a:endParaRPr lang="nl-BE" sz="2000" b="1">
              <a:solidFill>
                <a:srgbClr val="A62E3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BE"/>
              <a:t>Ondertitel</a:t>
            </a:r>
            <a:endParaRPr lang="nl-BE">
              <a:cs typeface="Calibri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31640" y="2492896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>
                <a:latin typeface="Verdana" pitchFamily="34" charset="0"/>
                <a:ea typeface="Verdana" pitchFamily="34" charset="0"/>
                <a:cs typeface="Verdana" pitchFamily="34" charset="0"/>
              </a:rPr>
              <a:t>Tekst</a:t>
            </a:r>
          </a:p>
          <a:p>
            <a:r>
              <a:rPr lang="nl-BE">
                <a:latin typeface="Verdana" pitchFamily="34" charset="0"/>
                <a:ea typeface="Verdana" pitchFamily="34" charset="0"/>
                <a:cs typeface="Verdana" pitchFamily="34" charset="0"/>
              </a:rPr>
              <a:t>Tekst</a:t>
            </a:r>
          </a:p>
          <a:p>
            <a:endParaRPr lang="nl-BE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Afbeelding 2" descr="Afbeelding met teken&#10;&#10;Beschrijving is gegenereerd met zeer hoge betrouwbaarheid">
            <a:extLst>
              <a:ext uri="{FF2B5EF4-FFF2-40B4-BE49-F238E27FC236}">
                <a16:creationId xmlns:a16="http://schemas.microsoft.com/office/drawing/2014/main" id="{381640B4-844E-49ED-ABEF-0A0B40AC6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" y="1658363"/>
            <a:ext cx="9140877" cy="35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8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085D81E3-37EE-4845-90CF-129B5B4AF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849644"/>
              </p:ext>
            </p:extLst>
          </p:nvPr>
        </p:nvGraphicFramePr>
        <p:xfrm>
          <a:off x="469280" y="2355755"/>
          <a:ext cx="8205440" cy="43926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92650">
                  <a:extLst>
                    <a:ext uri="{9D8B030D-6E8A-4147-A177-3AD203B41FA5}">
                      <a16:colId xmlns:a16="http://schemas.microsoft.com/office/drawing/2014/main" val="1471095785"/>
                    </a:ext>
                  </a:extLst>
                </a:gridCol>
                <a:gridCol w="1564670">
                  <a:extLst>
                    <a:ext uri="{9D8B030D-6E8A-4147-A177-3AD203B41FA5}">
                      <a16:colId xmlns:a16="http://schemas.microsoft.com/office/drawing/2014/main" val="1846813520"/>
                    </a:ext>
                  </a:extLst>
                </a:gridCol>
                <a:gridCol w="1564670">
                  <a:extLst>
                    <a:ext uri="{9D8B030D-6E8A-4147-A177-3AD203B41FA5}">
                      <a16:colId xmlns:a16="http://schemas.microsoft.com/office/drawing/2014/main" val="757147257"/>
                    </a:ext>
                  </a:extLst>
                </a:gridCol>
                <a:gridCol w="2583450">
                  <a:extLst>
                    <a:ext uri="{9D8B030D-6E8A-4147-A177-3AD203B41FA5}">
                      <a16:colId xmlns:a16="http://schemas.microsoft.com/office/drawing/2014/main" val="2686220641"/>
                    </a:ext>
                  </a:extLst>
                </a:gridCol>
              </a:tblGrid>
              <a:tr h="1530272">
                <a:tc>
                  <a:txBody>
                    <a:bodyPr/>
                    <a:lstStyle/>
                    <a:p>
                      <a:pPr algn="l" fontAlgn="b"/>
                      <a:r>
                        <a:rPr lang="nl-BE" sz="26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aantal overlijdens</a:t>
                      </a:r>
                    </a:p>
                  </a:txBody>
                  <a:tcPr marL="335432" marR="201259" marT="201259" marB="20125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jaar 2019</a:t>
                      </a:r>
                    </a:p>
                  </a:txBody>
                  <a:tcPr marL="335432" marR="201259" marT="201259" marB="20125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jaar 2020</a:t>
                      </a:r>
                    </a:p>
                  </a:txBody>
                  <a:tcPr marL="335432" marR="201259" marT="201259" marB="20125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COVID-19 overlijdens dit jaar</a:t>
                      </a:r>
                    </a:p>
                  </a:txBody>
                  <a:tcPr marL="335432" marR="201259" marT="201259" marB="20125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219622"/>
                  </a:ext>
                </a:extLst>
              </a:tr>
              <a:tr h="688173">
                <a:tc>
                  <a:txBody>
                    <a:bodyPr/>
                    <a:lstStyle/>
                    <a:p>
                      <a:pPr algn="l" fontAlgn="b"/>
                      <a:r>
                        <a:rPr lang="nl-BE" sz="2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maart</a:t>
                      </a:r>
                    </a:p>
                  </a:txBody>
                  <a:tcPr marL="335432" marR="174425" marT="174425" marB="17442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335432" marR="174425" marT="174425" marB="17442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335432" marR="174425" marT="174425" marB="17442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35432" marR="174425" marT="174425" marB="17442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592676"/>
                  </a:ext>
                </a:extLst>
              </a:tr>
              <a:tr h="688173">
                <a:tc>
                  <a:txBody>
                    <a:bodyPr/>
                    <a:lstStyle/>
                    <a:p>
                      <a:pPr algn="l" fontAlgn="b"/>
                      <a:r>
                        <a:rPr lang="nl-BE" sz="2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335432" marR="174425" marT="174425" marB="17442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335432" marR="174425" marT="174425" marB="17442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147*</a:t>
                      </a:r>
                    </a:p>
                  </a:txBody>
                  <a:tcPr marL="335432" marR="174425" marT="174425" marB="17442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335432" marR="174425" marT="174425" marB="17442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476147"/>
                  </a:ext>
                </a:extLst>
              </a:tr>
              <a:tr h="736918">
                <a:tc>
                  <a:txBody>
                    <a:bodyPr/>
                    <a:lstStyle/>
                    <a:p>
                      <a:pPr algn="l" fontAlgn="b"/>
                      <a:endParaRPr lang="nl-BE" sz="2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432" marR="174425" marT="174425" marB="17442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21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432" marR="174425" marT="174425" marB="17442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21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432" marR="174425" marT="174425" marB="17442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21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432" marR="174425" marT="174425" marB="17442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309404"/>
                  </a:ext>
                </a:extLst>
              </a:tr>
              <a:tr h="688173">
                <a:tc>
                  <a:txBody>
                    <a:bodyPr/>
                    <a:lstStyle/>
                    <a:p>
                      <a:pPr algn="l" fontAlgn="b"/>
                      <a:r>
                        <a:rPr lang="nl-BE" sz="2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* tot 19 april</a:t>
                      </a:r>
                    </a:p>
                  </a:txBody>
                  <a:tcPr marL="335432" marR="174425" marT="174425" marB="17442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21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432" marR="174425" marT="174425" marB="17442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21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432" marR="174425" marT="174425" marB="17442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2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432" marR="174425" marT="174425" marB="17442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914623"/>
                  </a:ext>
                </a:extLst>
              </a:tr>
            </a:tbl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E0C261B2-9AA0-4919-8CAD-2CA01186F280}"/>
              </a:ext>
            </a:extLst>
          </p:cNvPr>
          <p:cNvSpPr txBox="1"/>
          <p:nvPr/>
        </p:nvSpPr>
        <p:spPr>
          <a:xfrm>
            <a:off x="1331640" y="1628800"/>
            <a:ext cx="7344816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sz="2000" b="1" dirty="0">
                <a:solidFill>
                  <a:srgbClr val="A62E32"/>
                </a:solidFill>
                <a:latin typeface="Verdana"/>
                <a:ea typeface="Verdana"/>
                <a:cs typeface="Verdana"/>
              </a:rPr>
              <a:t>De impact van de coronacrisis is enorm</a:t>
            </a:r>
            <a:endParaRPr lang="nl-BE" sz="2000" b="1" dirty="0">
              <a:solidFill>
                <a:srgbClr val="A62E3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BE" dirty="0">
                <a:cs typeface="Calibri"/>
              </a:rPr>
              <a:t>Gezondheid</a:t>
            </a:r>
          </a:p>
        </p:txBody>
      </p:sp>
    </p:spTree>
    <p:extLst>
      <p:ext uri="{BB962C8B-B14F-4D97-AF65-F5344CB8AC3E}">
        <p14:creationId xmlns:p14="http://schemas.microsoft.com/office/powerpoint/2010/main" val="263590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7344816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sz="2000" b="1">
                <a:solidFill>
                  <a:srgbClr val="A62E32"/>
                </a:solidFill>
                <a:latin typeface="Verdana"/>
                <a:ea typeface="Verdana"/>
                <a:cs typeface="Verdana"/>
              </a:rPr>
              <a:t>De impact van de coronacrisis is enorm</a:t>
            </a:r>
            <a:endParaRPr lang="nl-BE" sz="2000" b="1">
              <a:solidFill>
                <a:srgbClr val="A62E3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BE">
                <a:cs typeface="Calibri"/>
              </a:rPr>
              <a:t>Dienstverlening</a:t>
            </a:r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1331640" y="2492896"/>
            <a:ext cx="7056784" cy="43088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BE" sz="1600" dirty="0">
                <a:latin typeface="Verdana"/>
                <a:ea typeface="Verdana"/>
                <a:cs typeface="Verdana"/>
              </a:rPr>
              <a:t>Triagepunten, noodopvang kinderen, tekorten persoonlijke beschermingsmiddelen opvangen (bv. mondmaskers)</a:t>
            </a:r>
            <a:br>
              <a:rPr lang="nl-BE" sz="1600" dirty="0">
                <a:latin typeface="Verdana"/>
                <a:ea typeface="Verdana"/>
                <a:cs typeface="Verdana"/>
              </a:rPr>
            </a:br>
            <a:endParaRPr lang="nl-NL" sz="1600" dirty="0"/>
          </a:p>
          <a:p>
            <a:pPr marL="285750" indent="-285750">
              <a:buFont typeface="Arial"/>
              <a:buChar char="•"/>
            </a:pPr>
            <a:r>
              <a:rPr lang="nl-BE" sz="1600" dirty="0">
                <a:latin typeface="Verdana"/>
                <a:ea typeface="Verdana"/>
                <a:cs typeface="Verdana"/>
              </a:rPr>
              <a:t>Duidelijke en toegankelijke communicatie naar alle bewoners </a:t>
            </a:r>
          </a:p>
          <a:p>
            <a:pPr marL="742950" lvl="1" indent="-285750">
              <a:buFont typeface="Arial"/>
              <a:buChar char="•"/>
            </a:pPr>
            <a:r>
              <a:rPr lang="nl-BE" sz="1600" dirty="0">
                <a:latin typeface="Verdana"/>
                <a:ea typeface="Verdana"/>
                <a:cs typeface="Verdana"/>
              </a:rPr>
              <a:t>#kooplokaal mogelijkheden </a:t>
            </a:r>
          </a:p>
          <a:p>
            <a:pPr marL="742950" lvl="1" indent="-285750">
              <a:buFont typeface="Arial"/>
              <a:buChar char="•"/>
            </a:pPr>
            <a:r>
              <a:rPr lang="nl-BE" sz="1600" dirty="0">
                <a:latin typeface="Verdana"/>
                <a:ea typeface="Verdana"/>
                <a:cs typeface="Verdana"/>
              </a:rPr>
              <a:t>#</a:t>
            </a:r>
            <a:r>
              <a:rPr lang="nl-BE" sz="1600" dirty="0" err="1">
                <a:latin typeface="Verdana"/>
                <a:ea typeface="Verdana"/>
                <a:cs typeface="Verdana"/>
              </a:rPr>
              <a:t>bruggesolidair</a:t>
            </a:r>
            <a:endParaRPr lang="nl-BE" sz="1600" dirty="0"/>
          </a:p>
          <a:p>
            <a:pPr marL="285750" indent="-285750">
              <a:buFont typeface="Arial"/>
              <a:buChar char="•"/>
            </a:pPr>
            <a:br>
              <a:rPr lang="nl-BE" sz="1600" dirty="0">
                <a:latin typeface="Verdana"/>
                <a:ea typeface="Verdana"/>
                <a:cs typeface="Verdana"/>
              </a:rPr>
            </a:br>
            <a:r>
              <a:rPr lang="nl-BE" sz="1600" dirty="0">
                <a:latin typeface="Verdana"/>
                <a:ea typeface="Verdana"/>
                <a:cs typeface="Verdana"/>
              </a:rPr>
              <a:t>Contactcenter op volle kracht</a:t>
            </a:r>
          </a:p>
          <a:p>
            <a:pPr marL="742950" lvl="1" indent="-285750">
              <a:buFont typeface="Arial"/>
              <a:buChar char="•"/>
            </a:pPr>
            <a:r>
              <a:rPr lang="nl-BE" sz="1600" dirty="0">
                <a:latin typeface="Verdana"/>
                <a:ea typeface="Verdana"/>
                <a:cs typeface="Verdana"/>
              </a:rPr>
              <a:t>1.000 tot 1.500 oproepen per dag </a:t>
            </a:r>
          </a:p>
          <a:p>
            <a:pPr marL="742950" lvl="1" indent="-285750">
              <a:buFont typeface="Arial"/>
              <a:buChar char="•"/>
            </a:pPr>
            <a:r>
              <a:rPr lang="nl-BE" sz="1600" dirty="0">
                <a:latin typeface="Verdana"/>
                <a:ea typeface="Verdana"/>
                <a:cs typeface="Verdana"/>
              </a:rPr>
              <a:t>5.500 oproepen specifiek over het containerpark</a:t>
            </a:r>
          </a:p>
          <a:p>
            <a:pPr marL="285750" indent="-285750">
              <a:buFont typeface="Arial"/>
              <a:buChar char="•"/>
            </a:pPr>
            <a:br>
              <a:rPr lang="nl-BE" sz="1600" dirty="0">
                <a:solidFill>
                  <a:prstClr val="black"/>
                </a:solidFill>
                <a:latin typeface="Verdana"/>
                <a:ea typeface="Verdana"/>
              </a:rPr>
            </a:br>
            <a:r>
              <a:rPr lang="nl-BE" sz="1600" dirty="0">
                <a:solidFill>
                  <a:prstClr val="black"/>
                </a:solidFill>
                <a:latin typeface="Verdana"/>
                <a:ea typeface="Verdana"/>
              </a:rPr>
              <a:t>Mondmaskers voor alle Bruggelingen</a:t>
            </a:r>
          </a:p>
          <a:p>
            <a:pPr marL="285750" indent="-285750">
              <a:buFont typeface="Arial"/>
              <a:buChar char="•"/>
            </a:pPr>
            <a:endParaRPr lang="nl-BE" sz="1600" dirty="0"/>
          </a:p>
          <a:p>
            <a:endParaRPr lang="nl-B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3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7344816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sz="2000" b="1">
                <a:solidFill>
                  <a:srgbClr val="A62E32"/>
                </a:solidFill>
                <a:latin typeface="Verdana"/>
                <a:ea typeface="Verdana"/>
                <a:cs typeface="Verdana"/>
              </a:rPr>
              <a:t>Impact op de stad en op de samenleving</a:t>
            </a:r>
            <a:endParaRPr lang="nl-BE" sz="2000" b="1">
              <a:solidFill>
                <a:srgbClr val="A62E3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BE">
                <a:cs typeface="Calibri"/>
              </a:rPr>
              <a:t>Financiële impact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331640" y="2492896"/>
            <a:ext cx="7056784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b="1" dirty="0">
                <a:latin typeface="Verdana"/>
                <a:ea typeface="Verdana"/>
                <a:cs typeface="Verdana"/>
              </a:rPr>
              <a:t>Inkomsten stadskas</a:t>
            </a:r>
            <a:endParaRPr lang="nl-B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12,6 miljoen minder inkomsten in 2020</a:t>
            </a: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Ticketinkomsten musea</a:t>
            </a: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Opbrengst aanvullende personenbelasting in 2022</a:t>
            </a:r>
          </a:p>
          <a:p>
            <a:pPr marL="742950" lvl="1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Parkeergelden</a:t>
            </a:r>
          </a:p>
          <a:p>
            <a:pPr marL="742950" lvl="1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Verblijfsbelasting</a:t>
            </a:r>
          </a:p>
          <a:p>
            <a:pPr marL="742950" lvl="1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...</a:t>
            </a: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Negatief effect voelbaar gedurende langere periode (</a:t>
            </a:r>
            <a:r>
              <a:rPr lang="nl-BE" dirty="0" err="1">
                <a:latin typeface="Verdana"/>
                <a:ea typeface="Verdana"/>
                <a:cs typeface="Verdana"/>
              </a:rPr>
              <a:t>exitstrategie</a:t>
            </a:r>
            <a:r>
              <a:rPr lang="nl-BE" dirty="0">
                <a:latin typeface="Verdana"/>
                <a:ea typeface="Verdana"/>
                <a:cs typeface="Verdana"/>
              </a:rPr>
              <a:t> en herstelperiode)</a:t>
            </a: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0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7344816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sz="2000" b="1">
                <a:solidFill>
                  <a:srgbClr val="A62E32"/>
                </a:solidFill>
                <a:latin typeface="Verdana"/>
                <a:ea typeface="Verdana"/>
                <a:cs typeface="Verdana"/>
              </a:rPr>
              <a:t>Een </a:t>
            </a:r>
            <a:r>
              <a:rPr lang="nl-BE" sz="2000" b="1" err="1">
                <a:solidFill>
                  <a:srgbClr val="A62E32"/>
                </a:solidFill>
                <a:latin typeface="Verdana"/>
                <a:ea typeface="Verdana"/>
                <a:cs typeface="Verdana"/>
              </a:rPr>
              <a:t>exitstrategie</a:t>
            </a:r>
            <a:r>
              <a:rPr lang="nl-BE" sz="2000" b="1">
                <a:solidFill>
                  <a:srgbClr val="A62E32"/>
                </a:solidFill>
                <a:latin typeface="Verdana"/>
                <a:ea typeface="Verdana"/>
                <a:cs typeface="Verdana"/>
              </a:rPr>
              <a:t> voor Brugge</a:t>
            </a:r>
            <a:endParaRPr lang="nl-BE" sz="2000" b="1">
              <a:solidFill>
                <a:srgbClr val="A62E3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>
              <a:cs typeface="Calibri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31640" y="2492896"/>
            <a:ext cx="7056784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b="1" dirty="0">
                <a:latin typeface="Verdana"/>
                <a:ea typeface="Verdana"/>
                <a:cs typeface="Verdana"/>
              </a:rPr>
              <a:t>Kader relanceplan</a:t>
            </a:r>
            <a:endParaRPr lang="nl-B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Afhankelijk van en aanvullend op bovenlokale maatregelen</a:t>
            </a: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Ook stad is getroffen: toerisme, musea en parkeren</a:t>
            </a: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Volledige impact nog niet bekend maar zal groot zijn</a:t>
            </a: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Evenwichtsoefening tussen noodlijdende sectoren en inwoners en financiële draagkracht van de stad. </a:t>
            </a:r>
          </a:p>
          <a:p>
            <a:endParaRPr lang="nl-BE" dirty="0">
              <a:latin typeface="Verdana"/>
              <a:ea typeface="Verdana"/>
              <a:cs typeface="Verdana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99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73448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sz="2000" b="1" dirty="0">
                <a:solidFill>
                  <a:srgbClr val="A62E32"/>
                </a:solidFill>
                <a:latin typeface="Verdana"/>
                <a:ea typeface="Verdana"/>
                <a:cs typeface="Verdana"/>
              </a:rPr>
              <a:t>3 pijlers relanceplan</a:t>
            </a:r>
            <a:endParaRPr lang="nl-BE" dirty="0">
              <a:latin typeface="Verdana"/>
              <a:ea typeface="Verdana"/>
              <a:cs typeface="Verdana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31640" y="2492896"/>
            <a:ext cx="3744416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b="1" dirty="0">
                <a:latin typeface="Verdana"/>
                <a:ea typeface="Verdana"/>
                <a:cs typeface="Verdana" pitchFamily="34" charset="0"/>
              </a:rPr>
              <a:t>I. Brugge als ondernemende en innovatieve stad</a:t>
            </a:r>
          </a:p>
          <a:p>
            <a:endParaRPr lang="nl-BE" b="1" dirty="0">
              <a:latin typeface="Verdana"/>
              <a:ea typeface="Verdana"/>
              <a:cs typeface="Verdana" pitchFamily="34" charset="0"/>
            </a:endParaRPr>
          </a:p>
          <a:p>
            <a:r>
              <a:rPr lang="nl-BE" b="1" dirty="0">
                <a:latin typeface="Verdana"/>
                <a:ea typeface="Verdana"/>
                <a:cs typeface="Verdana" pitchFamily="34" charset="0"/>
              </a:rPr>
              <a:t>II. Brugge als warme en sociale stad</a:t>
            </a:r>
          </a:p>
          <a:p>
            <a:endParaRPr lang="nl-B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BE" b="1" dirty="0">
                <a:latin typeface="Verdana"/>
                <a:ea typeface="Verdana"/>
                <a:cs typeface="Verdana" pitchFamily="34" charset="0"/>
              </a:rPr>
              <a:t>III. Brugge als plek voor inwoner, klant en toerist</a:t>
            </a:r>
          </a:p>
          <a:p>
            <a:endParaRPr lang="nl-B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3C12BBF-C384-42DE-B6D2-12A65C954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031822"/>
            <a:ext cx="394986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3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7344816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sz="2000" b="1" dirty="0">
                <a:solidFill>
                  <a:srgbClr val="A62E32"/>
                </a:solidFill>
                <a:latin typeface="Verdana"/>
                <a:ea typeface="Verdana"/>
                <a:cs typeface="Verdana"/>
              </a:rPr>
              <a:t>I. Brugge als ondernemende en innovatieve stad</a:t>
            </a:r>
            <a:endParaRPr lang="nl-BE" sz="2000" b="1" dirty="0">
              <a:solidFill>
                <a:srgbClr val="A62E32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endParaRPr lang="nl-BE" dirty="0">
              <a:cs typeface="Calibri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31640" y="2110596"/>
            <a:ext cx="7056784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nl-BE" b="1" dirty="0">
              <a:latin typeface="Verdana"/>
              <a:ea typeface="Verdana"/>
              <a:cs typeface="Verdana"/>
            </a:endParaRPr>
          </a:p>
          <a:p>
            <a:r>
              <a:rPr lang="nl-BE" b="1" dirty="0">
                <a:latin typeface="Verdana"/>
                <a:ea typeface="Verdana"/>
                <a:cs typeface="Verdana"/>
              </a:rPr>
              <a:t>Huidige impact</a:t>
            </a:r>
          </a:p>
          <a:p>
            <a:endParaRPr lang="nl-BE" b="1" dirty="0">
              <a:latin typeface="Verdana" pitchFamily="34" charset="0"/>
              <a:ea typeface="Verdana" pitchFamily="34" charset="0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3.170 handelspanden – 11.500 ondernemingen</a:t>
            </a:r>
            <a:endParaRPr lang="nl-BE" dirty="0">
              <a:latin typeface="Verdana" pitchFamily="34" charset="0"/>
              <a:ea typeface="Verdana" pitchFamily="34" charset="0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nl-BE" dirty="0">
                <a:latin typeface="Verdana"/>
                <a:ea typeface="Verdana"/>
                <a:cs typeface="Verdana"/>
              </a:rPr>
              <a:t>4.700 mensen zijn tewerkgesteld in de horeca – 5.200 in detailhandel</a:t>
            </a:r>
          </a:p>
          <a:p>
            <a:pPr marL="285750" indent="-285750">
              <a:buFont typeface="Arial"/>
              <a:buChar char="•"/>
            </a:pPr>
            <a:endParaRPr lang="nl-BE" dirty="0">
              <a:latin typeface="Verdana"/>
              <a:ea typeface="Verdana"/>
              <a:cs typeface="Verdana"/>
            </a:endParaRPr>
          </a:p>
          <a:p>
            <a:r>
              <a:rPr lang="nl-BE" dirty="0">
                <a:latin typeface="Verdana" pitchFamily="34" charset="0"/>
                <a:ea typeface="Verdana" pitchFamily="34" charset="0"/>
                <a:cs typeface="Verdana"/>
              </a:rPr>
              <a:t>Een taskforce ontwikkelde de voorbije weken maatregelen voor de hardst getroffen sectoren. </a:t>
            </a:r>
          </a:p>
        </p:txBody>
      </p:sp>
    </p:spTree>
    <p:extLst>
      <p:ext uri="{BB962C8B-B14F-4D97-AF65-F5344CB8AC3E}">
        <p14:creationId xmlns:p14="http://schemas.microsoft.com/office/powerpoint/2010/main" val="46281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7344816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A62E32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I. Brugge als ondernemende en innovatieve stad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srgbClr val="A62E32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31640" y="2492896"/>
            <a:ext cx="7056784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Relancemaatregelen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Directe fiscale en niet-fiscale maatregelen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7429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  <a:p>
            <a:pPr marL="7429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Relancemaatregelen voor de economie 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Steeds complementair aan andere maatregelen en 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exitstrategie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 (EU, federaal, Vlaams)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522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E4EF196792174F8B52FA1AEE50C8C9" ma:contentTypeVersion="2" ma:contentTypeDescription="Een nieuw document maken." ma:contentTypeScope="" ma:versionID="75a496de43771375978fcf8ee6d70a6e">
  <xsd:schema xmlns:xsd="http://www.w3.org/2001/XMLSchema" xmlns:xs="http://www.w3.org/2001/XMLSchema" xmlns:p="http://schemas.microsoft.com/office/2006/metadata/properties" xmlns:ns2="74d7d443-b70f-4c8a-8f63-e5bfbdc94d16" targetNamespace="http://schemas.microsoft.com/office/2006/metadata/properties" ma:root="true" ma:fieldsID="fef5b2dd2204f74e0fba8da1a810eff8" ns2:_="">
    <xsd:import namespace="74d7d443-b70f-4c8a-8f63-e5bfbdc94d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7d443-b70f-4c8a-8f63-e5bfbdc94d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6C28F4-599E-46A9-84F2-B30619BC669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4d7d443-b70f-4c8a-8f63-e5bfbdc94d16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22726C-4064-45A4-92DE-A3CC765A43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C6457B-A6D5-4A07-A554-EE83BC714CDB}">
  <ds:schemaRefs>
    <ds:schemaRef ds:uri="74d7d443-b70f-4c8a-8f63-e5bfbdc94d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 huisstijl Powerpoint</Template>
  <TotalTime>87</TotalTime>
  <Words>667</Words>
  <Application>Microsoft Office PowerPoint</Application>
  <PresentationFormat>Diavoorstelling (4:3)</PresentationFormat>
  <Paragraphs>287</Paragraphs>
  <Slides>22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Arial,Sans-Serif</vt:lpstr>
      <vt:lpstr>Calibri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Stad Brugge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Ramona Nicolaescu</dc:creator>
  <cp:lastModifiedBy>Koen Note</cp:lastModifiedBy>
  <cp:revision>12</cp:revision>
  <dcterms:created xsi:type="dcterms:W3CDTF">2017-12-14T11:20:02Z</dcterms:created>
  <dcterms:modified xsi:type="dcterms:W3CDTF">2020-04-22T07:27:17Z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0x010100D8E4EF196792174F8B52FA1AEE50C8C9</vt:lpwstr>
  </property>
</Properties>
</file>